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41" r:id="rId3"/>
    <p:sldId id="344" r:id="rId4"/>
    <p:sldId id="534" r:id="rId5"/>
    <p:sldId id="513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21" r:id="rId14"/>
    <p:sldId id="524" r:id="rId15"/>
    <p:sldId id="523" r:id="rId16"/>
    <p:sldId id="525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3" r:id="rId25"/>
    <p:sldId id="544" r:id="rId26"/>
    <p:sldId id="545" r:id="rId27"/>
    <p:sldId id="546" r:id="rId28"/>
    <p:sldId id="547" r:id="rId29"/>
    <p:sldId id="549" r:id="rId30"/>
    <p:sldId id="550" r:id="rId31"/>
    <p:sldId id="551" r:id="rId32"/>
    <p:sldId id="553" r:id="rId33"/>
    <p:sldId id="554" r:id="rId34"/>
    <p:sldId id="575" r:id="rId35"/>
    <p:sldId id="526" r:id="rId36"/>
    <p:sldId id="527" r:id="rId37"/>
    <p:sldId id="596" r:id="rId38"/>
    <p:sldId id="577" r:id="rId39"/>
    <p:sldId id="528" r:id="rId40"/>
    <p:sldId id="579" r:id="rId41"/>
    <p:sldId id="580" r:id="rId42"/>
    <p:sldId id="582" r:id="rId43"/>
    <p:sldId id="583" r:id="rId44"/>
    <p:sldId id="576" r:id="rId45"/>
    <p:sldId id="584" r:id="rId46"/>
    <p:sldId id="585" r:id="rId47"/>
    <p:sldId id="586" r:id="rId48"/>
    <p:sldId id="588" r:id="rId49"/>
    <p:sldId id="589" r:id="rId50"/>
    <p:sldId id="590" r:id="rId51"/>
    <p:sldId id="591" r:id="rId52"/>
    <p:sldId id="592" r:id="rId53"/>
    <p:sldId id="342" r:id="rId54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119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4322" userDrawn="1">
          <p15:clr>
            <a:srgbClr val="A4A3A4"/>
          </p15:clr>
        </p15:guide>
        <p15:guide id="5" pos="0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pos="211" userDrawn="1">
          <p15:clr>
            <a:srgbClr val="A4A3A4"/>
          </p15:clr>
        </p15:guide>
        <p15:guide id="8" pos="7469" userDrawn="1">
          <p15:clr>
            <a:srgbClr val="A4A3A4"/>
          </p15:clr>
        </p15:guide>
        <p15:guide id="9" orient="horz" pos="436" userDrawn="1">
          <p15:clr>
            <a:srgbClr val="A4A3A4"/>
          </p15:clr>
        </p15:guide>
        <p15:guide id="10" orient="horz" pos="41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C3A"/>
    <a:srgbClr val="165E87"/>
    <a:srgbClr val="607695"/>
    <a:srgbClr val="184199"/>
    <a:srgbClr val="132E87"/>
    <a:srgbClr val="60AC3C"/>
    <a:srgbClr val="0D5490"/>
    <a:srgbClr val="366AB5"/>
    <a:srgbClr val="1D2D65"/>
    <a:srgbClr val="1B4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1239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156" y="60"/>
      </p:cViewPr>
      <p:guideLst>
        <p:guide pos="3840"/>
        <p:guide orient="horz" pos="119"/>
        <p:guide orient="horz" pos="2160"/>
        <p:guide orient="horz" pos="4322"/>
        <p:guide/>
        <p:guide pos="7680"/>
        <p:guide pos="211"/>
        <p:guide pos="7469"/>
        <p:guide orient="horz" pos="436"/>
        <p:guide orient="horz" pos="4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66" d="100"/>
          <a:sy n="66" d="100"/>
        </p:scale>
        <p:origin x="3644" y="2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gs" Target="tags/tag3.xml"/><Relationship Id="rId60" Type="http://schemas.openxmlformats.org/officeDocument/2006/relationships/commentAuthors" Target="commentAuthors.xml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4D075-7DE3-9447-9DB7-7F931D5D8BF7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91A61-96F8-B54F-89F7-5EB6A54876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2DE23-52E5-3246-AE11-4471105B9A5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AF82D-1A94-5740-ACE7-59C7B1B975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幻灯片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模板背景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"/>
            <a:ext cx="12192000" cy="6844311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6" name="文本占位符 36"/>
          <p:cNvSpPr>
            <a:spLocks noGrp="1"/>
          </p:cNvSpPr>
          <p:nvPr>
            <p:ph type="body" sz="quarter" idx="13" hasCustomPrompt="1"/>
          </p:nvPr>
        </p:nvSpPr>
        <p:spPr>
          <a:xfrm>
            <a:off x="4707655" y="2288442"/>
            <a:ext cx="6691838" cy="63489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4000" b="1">
                <a:solidFill>
                  <a:srgbClr val="1841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zh-CN" altLang="en-US" dirty="0"/>
              <a:t>标题标题微软雅黑</a:t>
            </a:r>
            <a:r>
              <a:rPr kumimoji="1" lang="en-US" altLang="zh-CN" dirty="0"/>
              <a:t>40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7" name="文本占位符 36"/>
          <p:cNvSpPr>
            <a:spLocks noGrp="1"/>
          </p:cNvSpPr>
          <p:nvPr>
            <p:ph type="body" sz="quarter" idx="14" hasCustomPrompt="1"/>
          </p:nvPr>
        </p:nvSpPr>
        <p:spPr>
          <a:xfrm>
            <a:off x="7050532" y="2976168"/>
            <a:ext cx="4338454" cy="63489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zh-CN" altLang="en-US" dirty="0"/>
              <a:t>标题微软雅黑</a:t>
            </a:r>
            <a:r>
              <a:rPr kumimoji="1" lang="en-US" altLang="zh-CN" dirty="0"/>
              <a:t>32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438140"/>
            <a:ext cx="1806075" cy="623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ppt模板背景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0"/>
            <a:ext cx="12192000" cy="6864615"/>
          </a:xfrm>
          <a:prstGeom prst="rect">
            <a:avLst/>
          </a:prstGeom>
        </p:spPr>
      </p:pic>
      <p:pic>
        <p:nvPicPr>
          <p:cNvPr id="6" name="图片 5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4705" y="2449195"/>
            <a:ext cx="1172210" cy="1916430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  <p:sp>
        <p:nvSpPr>
          <p:cNvPr id="66" name="文本占位符 64"/>
          <p:cNvSpPr>
            <a:spLocks noGrp="1"/>
          </p:cNvSpPr>
          <p:nvPr>
            <p:ph type="body" sz="quarter" idx="21" hasCustomPrompt="1"/>
          </p:nvPr>
        </p:nvSpPr>
        <p:spPr>
          <a:xfrm>
            <a:off x="6301105" y="1866265"/>
            <a:ext cx="4480560" cy="47752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>
                <a:solidFill>
                  <a:srgbClr val="1841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1.点击添加标题文字微软雅黑</a:t>
            </a:r>
            <a:r>
              <a:rPr kumimoji="1" lang="en-US" altLang="zh-CN" dirty="0"/>
              <a:t>22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69" name="文本占位符 64"/>
          <p:cNvSpPr>
            <a:spLocks noGrp="1"/>
          </p:cNvSpPr>
          <p:nvPr>
            <p:ph type="body" sz="quarter" idx="22" hasCustomPrompt="1"/>
          </p:nvPr>
        </p:nvSpPr>
        <p:spPr>
          <a:xfrm>
            <a:off x="6301105" y="3032760"/>
            <a:ext cx="4481830" cy="4781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3.点击添加标题文字微软雅黑</a:t>
            </a:r>
            <a:r>
              <a:rPr kumimoji="1" lang="en-US" altLang="zh-CN" dirty="0"/>
              <a:t>22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11" name="文本占位符 64"/>
          <p:cNvSpPr>
            <a:spLocks noGrp="1"/>
          </p:cNvSpPr>
          <p:nvPr>
            <p:ph type="body" sz="quarter" idx="23" hasCustomPrompt="1"/>
          </p:nvPr>
        </p:nvSpPr>
        <p:spPr>
          <a:xfrm>
            <a:off x="6301105" y="2449195"/>
            <a:ext cx="4481195" cy="4781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2.点击添加标题文字微软雅黑</a:t>
            </a:r>
            <a:r>
              <a:rPr kumimoji="1" lang="en-US" altLang="zh-CN" dirty="0"/>
              <a:t>22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12" name="文本占位符 64"/>
          <p:cNvSpPr>
            <a:spLocks noGrp="1"/>
          </p:cNvSpPr>
          <p:nvPr>
            <p:ph type="body" sz="quarter" idx="24" hasCustomPrompt="1"/>
          </p:nvPr>
        </p:nvSpPr>
        <p:spPr>
          <a:xfrm>
            <a:off x="6301105" y="3616325"/>
            <a:ext cx="4482465" cy="4781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4.点击添加标题文字微软雅黑</a:t>
            </a:r>
            <a:r>
              <a:rPr kumimoji="1" lang="en-US" altLang="zh-CN" dirty="0"/>
              <a:t>22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13" name="文本占位符 64"/>
          <p:cNvSpPr>
            <a:spLocks noGrp="1"/>
          </p:cNvSpPr>
          <p:nvPr>
            <p:ph type="body" sz="quarter" idx="25" hasCustomPrompt="1"/>
          </p:nvPr>
        </p:nvSpPr>
        <p:spPr>
          <a:xfrm>
            <a:off x="6301105" y="4199890"/>
            <a:ext cx="4482465" cy="4781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5.点击添加标题文字微软雅黑</a:t>
            </a:r>
            <a:r>
              <a:rPr kumimoji="1" lang="en-US" altLang="zh-CN" dirty="0"/>
              <a:t>22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438140"/>
            <a:ext cx="1806075" cy="62346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65" y="8891"/>
            <a:ext cx="12192000" cy="6839744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434965"/>
            <a:ext cx="1806075" cy="623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模板背景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12192000" cy="6887845"/>
          </a:xfrm>
          <a:prstGeom prst="rect">
            <a:avLst/>
          </a:prstGeom>
        </p:spPr>
      </p:pic>
      <p:sp>
        <p:nvSpPr>
          <p:cNvPr id="6" name="文本占位符 24"/>
          <p:cNvSpPr>
            <a:spLocks noGrp="1"/>
          </p:cNvSpPr>
          <p:nvPr>
            <p:ph type="body" sz="quarter" idx="12" hasCustomPrompt="1"/>
          </p:nvPr>
        </p:nvSpPr>
        <p:spPr>
          <a:xfrm>
            <a:off x="4966335" y="2836545"/>
            <a:ext cx="6353175" cy="642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kumimoji="1" lang="zh-CN" altLang="en-US" sz="4000" b="1" i="0" u="none" strike="noStrike" kern="1200" cap="none" spc="0" normalizeH="0" baseline="0" noProof="1" dirty="0">
                <a:gradFill flip="none" rotWithShape="1">
                  <a:gsLst>
                    <a:gs pos="100000">
                      <a:srgbClr val="0D5490"/>
                    </a:gs>
                    <a:gs pos="0">
                      <a:srgbClr val="60AC3C"/>
                    </a:gs>
                  </a:gsLst>
                  <a:lin ang="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1.章节标题微软雅黑40号</a:t>
            </a:r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438140"/>
            <a:ext cx="1806075" cy="623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幻灯片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39744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6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1044820" y="557852"/>
            <a:ext cx="7186252" cy="432802"/>
          </a:xfrm>
          <a:prstGeom prst="rect">
            <a:avLst/>
          </a:prstGeom>
        </p:spPr>
        <p:txBody>
          <a:bodyPr wrap="none" lIns="90000" tIns="36000" bIns="36000">
            <a:noAutofit/>
          </a:bodyPr>
          <a:lstStyle>
            <a:lvl1pPr marL="0" indent="0">
              <a:buFontTx/>
              <a:buNone/>
              <a:defRPr sz="2600" b="1">
                <a:solidFill>
                  <a:srgbClr val="1841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标题文字微软雅黑</a:t>
            </a:r>
            <a:r>
              <a:rPr kumimoji="1" lang="en-US" altLang="zh-CN" dirty="0"/>
              <a:t>26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1044820" y="1191047"/>
            <a:ext cx="1249680" cy="38608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正文</a:t>
            </a:r>
            <a:r>
              <a:rPr kumimoji="1" lang="en-US" altLang="zh-CN" dirty="0"/>
              <a:t>16</a:t>
            </a:r>
            <a:r>
              <a:rPr kumimoji="1" lang="zh-CN" altLang="en-US" dirty="0"/>
              <a:t>号字</a:t>
            </a:r>
            <a:endParaRPr kumimoji="1"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438140"/>
            <a:ext cx="1806075" cy="623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幻灯片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模板背景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"/>
            <a:ext cx="12192000" cy="6844312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>
                <a:sym typeface="+mn-ea"/>
              </a:rPr>
              <a:t>版权所有© 2020 深信服科技股份有限公司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1" y="812155"/>
            <a:ext cx="1806075" cy="6234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2560" y="2452370"/>
            <a:ext cx="4871720" cy="951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39744"/>
          </a:xfrm>
          <a:prstGeom prst="rect">
            <a:avLst/>
          </a:prstGeom>
        </p:spPr>
      </p:pic>
      <p:sp>
        <p:nvSpPr>
          <p:cNvPr id="34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64695" y="232528"/>
            <a:ext cx="7767842" cy="432802"/>
          </a:xfrm>
          <a:prstGeom prst="rect">
            <a:avLst/>
          </a:prstGeom>
        </p:spPr>
        <p:txBody>
          <a:bodyPr wrap="square" lIns="90000" tIns="36000" bIns="36000">
            <a:spAutoFit/>
          </a:bodyPr>
          <a:lstStyle>
            <a:lvl1pPr marL="0" indent="0">
              <a:buFontTx/>
              <a:buNone/>
              <a:defRPr sz="2600" b="1">
                <a:solidFill>
                  <a:srgbClr val="1841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标题文字微软雅黑</a:t>
            </a:r>
            <a:r>
              <a:rPr kumimoji="1" lang="en-US" altLang="zh-CN" dirty="0"/>
              <a:t>26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38" name="内容占位符 36"/>
          <p:cNvSpPr>
            <a:spLocks noGrp="1"/>
          </p:cNvSpPr>
          <p:nvPr>
            <p:ph sz="quarter" idx="12" hasCustomPrompt="1"/>
          </p:nvPr>
        </p:nvSpPr>
        <p:spPr>
          <a:xfrm>
            <a:off x="464695" y="865724"/>
            <a:ext cx="11197654" cy="5535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正文</a:t>
            </a:r>
            <a:r>
              <a:rPr kumimoji="1" lang="en-US" altLang="zh-CN" dirty="0"/>
              <a:t>16</a:t>
            </a:r>
            <a:r>
              <a:rPr kumimoji="1" lang="zh-CN" altLang="en-US" dirty="0"/>
              <a:t>号字</a:t>
            </a:r>
            <a:endParaRPr kumimoji="1"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38" y="32134"/>
            <a:ext cx="3609875" cy="8335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554" b="-6535"/>
          <a:stretch>
            <a:fillRect/>
          </a:stretch>
        </p:blipFill>
        <p:spPr>
          <a:xfrm>
            <a:off x="10805226" y="127666"/>
            <a:ext cx="1155126" cy="384397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1" lang="zh-CN" altLang="en-US" sz="1200" b="0" i="0" u="none" strike="noStrike" kern="120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r>
              <a:rPr lang="zh-CN" altLang="en-US" dirty="0"/>
              <a:t>版权所有</a:t>
            </a:r>
            <a:r>
              <a:rPr lang="en-US" altLang="zh-CN" dirty="0"/>
              <a:t>© 2023</a:t>
            </a:r>
            <a:r>
              <a:rPr lang="zh-CN" altLang="en-US" dirty="0"/>
              <a:t> 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lang="zh-CN" altLang="en-US" sz="1200" b="0" i="0" u="none" strike="noStrike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hyperlink" Target="https://210.37.29.66:1844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1" Type="http://schemas.openxmlformats.org/officeDocument/2006/relationships/hyperlink" Target="https://210.37.29.66:18443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hyperlink" Target="https://210.37.29.66:18443" TargetMode="Externa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1" Type="http://schemas.openxmlformats.org/officeDocument/2006/relationships/hyperlink" Target="https://210.37.29.66:18443" TargetMode="Externa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hyperlink" Target="https://210.37.29.66:1844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hyperlink" Target="https://210.37.29.66:1844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1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hyperlink" Target="https://210.37.29.66:1844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零信任终端使用培训</a:t>
            </a:r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适用于</a:t>
            </a:r>
            <a:r>
              <a:rPr lang="en-US" altLang="zh-CN"/>
              <a:t>aTrust V2.1.12</a:t>
            </a:r>
            <a:r>
              <a:rPr lang="zh-CN" altLang="en-US"/>
              <a:t>版本及以上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dirty="0"/>
              <a:t>版权所有© </a:t>
            </a:r>
            <a:r>
              <a:rPr lang="en-US" altLang="zh-CN" dirty="0"/>
              <a:t>2023</a:t>
            </a:r>
            <a:r>
              <a:rPr lang="zh-CN" altLang="en-US" dirty="0"/>
              <a:t>深信服科技股份有限公司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zh-CN">
                <a:sym typeface="+mn-ea"/>
              </a:rPr>
              <a:t>web</a:t>
            </a:r>
            <a:r>
              <a:rPr kumimoji="1" lang="zh-CN" altLang="en-US">
                <a:sym typeface="+mn-ea"/>
              </a:rPr>
              <a:t>方式登录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成功进入应用中心界面，代表登录完成。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980" y="1624965"/>
            <a:ext cx="8660130" cy="43922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>
                <a:sym typeface="+mn-ea"/>
              </a:rPr>
              <a:t>客户端登录</a:t>
            </a:r>
            <a:endParaRPr kumimoji="1" lang="zh-CN" altLang="en-US"/>
          </a:p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双击桌面的软件图标，在软件的界面，输入账号密码后点击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，登录成功后会自动进入应用中心。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530" y="1692910"/>
            <a:ext cx="3714750" cy="2200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0" y="2054860"/>
            <a:ext cx="5956935" cy="3824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3110230"/>
            <a:ext cx="602869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资源访问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6554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零信任登录成功后，就可以访问公司的业务系统了。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访问网站资源：点击应用图标，访问地址会被代填至浏览器，浏览器即对网站发起请求。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客户端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软件类资源：登录零信任客户端后，按照以前的习惯使用即可。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955" y="2522855"/>
            <a:ext cx="6352540" cy="3403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40" y="3033395"/>
            <a:ext cx="6654800" cy="320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资源申请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207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对于没有权限访问的资源，可以通过申请获得。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申请方式：在应用中心的申请权限界面申请。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如何进入申请权限的界面：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web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版应用中心左下角的用户图标，然后点击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申请权限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ym typeface="+mn-ea"/>
              </a:rPr>
              <a:t>点击电脑桌面右下角的软件托盘，然后点击软件托盘右上角的扩展按钮，然后点击</a:t>
            </a:r>
            <a:r>
              <a:rPr lang="en-US" altLang="zh-CN" dirty="0">
                <a:sym typeface="+mn-ea"/>
              </a:rPr>
              <a:t>&lt;</a:t>
            </a:r>
            <a:r>
              <a:rPr lang="zh-CN" altLang="en-US" dirty="0">
                <a:sym typeface="+mn-ea"/>
              </a:rPr>
              <a:t>应用申请</a:t>
            </a:r>
            <a:r>
              <a:rPr lang="en-US" altLang="zh-CN" dirty="0">
                <a:sym typeface="+mn-ea"/>
              </a:rPr>
              <a:t>&gt;</a:t>
            </a:r>
            <a:r>
              <a:rPr lang="zh-CN" altLang="en-US" dirty="0">
                <a:sym typeface="+mn-ea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410" y="1191260"/>
            <a:ext cx="7937500" cy="49504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10" y="1191260"/>
            <a:ext cx="7937500" cy="495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资源申请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进入资源申请页面后，找到需要访问的资源，点击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申请权限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并填写申请理由后提交即可。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" y="1785620"/>
            <a:ext cx="11960225" cy="2863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20" y="1577340"/>
            <a:ext cx="6033770" cy="458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当访问内网的业务异常时，可以按照以下思路进行处理：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检查电脑网络是否正常，零信任是否已经登录，如已登录，则到应用中心查看是否有这个资源；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2575" y="2016760"/>
            <a:ext cx="5210175" cy="2705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85" y="2423795"/>
            <a:ext cx="3758565" cy="3495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5" y="2814320"/>
            <a:ext cx="5370195" cy="337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使用零信任客户端的诊断工具扫描电脑环境是否正常；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790" y="1923415"/>
            <a:ext cx="3562350" cy="3304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2079625"/>
            <a:ext cx="4676775" cy="1847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90" y="2179320"/>
            <a:ext cx="4676775" cy="3409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2322830"/>
            <a:ext cx="4733925" cy="3400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920" y="2415540"/>
            <a:ext cx="4772025" cy="337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0" y="2549525"/>
            <a:ext cx="5149850" cy="3173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015" y="2753360"/>
            <a:ext cx="5383530" cy="31032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0" y="2753360"/>
            <a:ext cx="6548755" cy="3491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使用客户端自带的资源诊断功能检查资源是否正常；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0130" y="1801495"/>
            <a:ext cx="4655185" cy="3625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895" y="1961515"/>
            <a:ext cx="551180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收集故障现象截图，以及客户端日志给到信息中心管理员这边。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25" y="1834515"/>
            <a:ext cx="4829810" cy="38779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45" y="1834515"/>
            <a:ext cx="4410075" cy="1666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45" y="3610610"/>
            <a:ext cx="3857625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165" y="2599055"/>
            <a:ext cx="6429375" cy="187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3572510" y="2836545"/>
            <a:ext cx="7747000" cy="642620"/>
          </a:xfrm>
        </p:spPr>
        <p:txBody>
          <a:bodyPr/>
          <a:lstStyle/>
          <a:p>
            <a:r>
              <a:rPr dirty="0"/>
              <a:t>苹果（</a:t>
            </a:r>
            <a:r>
              <a:rPr lang="en-US" altLang="zh-CN" dirty="0"/>
              <a:t>MAC</a:t>
            </a:r>
            <a:r>
              <a:rPr dirty="0"/>
              <a:t>）</a:t>
            </a:r>
            <a:r>
              <a:rPr lang="en-US" altLang="zh-CN" dirty="0"/>
              <a:t>PC</a:t>
            </a:r>
            <a:r>
              <a:rPr dirty="0"/>
              <a:t>客户端使用说明</a:t>
            </a:r>
            <a:endParaRPr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22"/>
          </p:nvPr>
        </p:nvSpPr>
        <p:spPr>
          <a:xfrm>
            <a:off x="6303010" y="3609975"/>
            <a:ext cx="4479925" cy="487680"/>
          </a:xfrm>
        </p:spPr>
        <p:txBody>
          <a:bodyPr/>
          <a:lstStyle/>
          <a:p>
            <a:r>
              <a:rPr lang="en-US" altLang="zh-CN" b="1" dirty="0">
                <a:solidFill>
                  <a:srgbClr val="184199"/>
                </a:solidFill>
              </a:rPr>
              <a:t>3.安卓/</a:t>
            </a:r>
            <a:r>
              <a:rPr lang="zh-CN" altLang="en-US" b="1" dirty="0">
                <a:solidFill>
                  <a:srgbClr val="184199"/>
                </a:solidFill>
              </a:rPr>
              <a:t>鸿蒙客户端</a:t>
            </a:r>
            <a:r>
              <a:rPr lang="en-US" altLang="zh-CN" b="1" dirty="0">
                <a:solidFill>
                  <a:srgbClr val="184199"/>
                </a:solidFill>
              </a:rPr>
              <a:t>使用说明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23"/>
          </p:nvPr>
        </p:nvSpPr>
        <p:spPr>
          <a:xfrm>
            <a:off x="6304280" y="2395855"/>
            <a:ext cx="4481195" cy="478155"/>
          </a:xfrm>
        </p:spPr>
        <p:txBody>
          <a:bodyPr/>
          <a:lstStyle/>
          <a:p>
            <a:pPr algn="l">
              <a:buClrTx/>
              <a:buSzTx/>
            </a:pPr>
            <a:r>
              <a:rPr lang="en-US" altLang="zh-CN" b="1" dirty="0">
                <a:solidFill>
                  <a:srgbClr val="184199"/>
                </a:solidFill>
              </a:rPr>
              <a:t>1.Windows PC</a:t>
            </a:r>
            <a:r>
              <a:rPr lang="zh-CN" altLang="en-US" b="1" dirty="0">
                <a:solidFill>
                  <a:srgbClr val="184199"/>
                </a:solidFill>
              </a:rPr>
              <a:t>客户端</a:t>
            </a:r>
            <a:r>
              <a:rPr lang="en-US" altLang="zh-CN" b="1" dirty="0">
                <a:solidFill>
                  <a:srgbClr val="184199"/>
                </a:solidFill>
              </a:rPr>
              <a:t>使用说明</a:t>
            </a:r>
            <a:endParaRPr lang="en-US" altLang="zh-CN" b="1" dirty="0">
              <a:solidFill>
                <a:srgbClr val="184199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6303010" y="4251960"/>
            <a:ext cx="4482465" cy="478155"/>
          </a:xfrm>
        </p:spPr>
        <p:txBody>
          <a:bodyPr/>
          <a:lstStyle/>
          <a:p>
            <a:r>
              <a:rPr lang="en-US" altLang="zh-CN" b="1" dirty="0">
                <a:solidFill>
                  <a:srgbClr val="184199"/>
                </a:solidFill>
              </a:rPr>
              <a:t>4.iOS</a:t>
            </a:r>
            <a:r>
              <a:rPr lang="zh-CN" altLang="en-US" b="1" dirty="0">
                <a:solidFill>
                  <a:srgbClr val="184199"/>
                </a:solidFill>
              </a:rPr>
              <a:t>客户端</a:t>
            </a:r>
            <a:r>
              <a:rPr lang="en-US" altLang="zh-CN" b="1" dirty="0">
                <a:solidFill>
                  <a:srgbClr val="184199"/>
                </a:solidFill>
              </a:rPr>
              <a:t>使用说明</a:t>
            </a:r>
            <a:endParaRPr lang="zh-CN" altLang="en-US" dirty="0"/>
          </a:p>
        </p:txBody>
      </p:sp>
      <p:sp>
        <p:nvSpPr>
          <p:cNvPr id="8" name="文本占位符 4"/>
          <p:cNvSpPr>
            <a:spLocks noGrp="1"/>
          </p:cNvSpPr>
          <p:nvPr/>
        </p:nvSpPr>
        <p:spPr>
          <a:xfrm>
            <a:off x="6303645" y="3037840"/>
            <a:ext cx="4719320" cy="47815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184199"/>
                </a:solidFill>
              </a:rPr>
              <a:t>2.苹果（MAC）PC</a:t>
            </a:r>
            <a:r>
              <a:rPr lang="zh-CN" altLang="en-US" b="1" dirty="0">
                <a:solidFill>
                  <a:srgbClr val="184199"/>
                </a:solidFill>
              </a:rPr>
              <a:t>客户端</a:t>
            </a:r>
            <a:r>
              <a:rPr lang="en-US" altLang="zh-CN" b="1" dirty="0">
                <a:solidFill>
                  <a:srgbClr val="184199"/>
                </a:solidFill>
              </a:rPr>
              <a:t>使用说明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1044575" y="558165"/>
            <a:ext cx="7745095" cy="43307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mac</a:t>
            </a:r>
            <a:r>
              <a:rPr kumimoji="1" lang="zh-CN" altLang="en-US"/>
              <a:t>客户端下载</a:t>
            </a:r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1042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打开浏览器（推荐谷歌、火狐、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safari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浏览器），输入网址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endParaRPr lang="en-US" altLang="zh-CN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safari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浏览器为例，此时会提示网站连接非私人连接</a:t>
            </a:r>
            <a:r>
              <a:rPr lang="zh-CN" altLang="en-US" dirty="0">
                <a:sym typeface="+mn-ea"/>
              </a:rPr>
              <a:t>（这是</a:t>
            </a:r>
            <a:r>
              <a:rPr lang="en-US" altLang="zh-CN" dirty="0">
                <a:sym typeface="+mn-ea"/>
              </a:rPr>
              <a:t>https</a:t>
            </a:r>
            <a:r>
              <a:rPr lang="zh-CN" altLang="en-US" dirty="0">
                <a:sym typeface="+mn-ea"/>
              </a:rPr>
              <a:t>类型的网站使用了私有的网站证书导致的，但是对使用不会有影响）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显示详细信息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后，再点击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访问此网站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，并按照提示输入信息登录。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75" y="2295525"/>
            <a:ext cx="9926955" cy="2926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0" y="2564765"/>
            <a:ext cx="7134225" cy="2657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15" y="2759075"/>
            <a:ext cx="8929370" cy="34836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2759075"/>
            <a:ext cx="4667250" cy="1533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720" y="2913380"/>
            <a:ext cx="4686300" cy="2428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860" y="2295525"/>
            <a:ext cx="6516370" cy="386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客户端下载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打开页面后，点击右上角的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下载客户端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，选择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macOS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，并点击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立即下载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6780" y="1615440"/>
            <a:ext cx="7837170" cy="4333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85" y="1762760"/>
            <a:ext cx="57912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客户端安装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1042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将安装包下载到电脑后，可在浏览器的下载选项中，找到该安装包，并双击安装包，按照提示安装，如安装失败，请尝试重新安装，如仍旧失败，请联系管理员处理。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880" y="1852295"/>
            <a:ext cx="7031990" cy="4252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868805"/>
            <a:ext cx="7324090" cy="4305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10" y="1902460"/>
            <a:ext cx="6839585" cy="41522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15" y="1852295"/>
            <a:ext cx="5353050" cy="18859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550" y="1852295"/>
            <a:ext cx="5801995" cy="41382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805" y="1851660"/>
            <a:ext cx="6043295" cy="43002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525" y="1851660"/>
            <a:ext cx="4686300" cy="15430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265" y="1868805"/>
            <a:ext cx="4686300" cy="2409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455" y="1851660"/>
            <a:ext cx="6496050" cy="45529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8055" y="1856740"/>
            <a:ext cx="6473190" cy="454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用户登录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102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本文档将以本地账号密码认证为例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，推荐以下两种登录方式：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、从浏览器登录；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、从客户端登录。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web</a:t>
            </a:r>
            <a:r>
              <a:rPr kumimoji="1" lang="zh-CN" altLang="en-US"/>
              <a:t>方式登录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在浏览器打开网址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后，输入账号密码，点击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45" y="1706245"/>
            <a:ext cx="718629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zh-CN">
                <a:sym typeface="+mn-ea"/>
              </a:rPr>
              <a:t>web</a:t>
            </a:r>
            <a:r>
              <a:rPr kumimoji="1" lang="zh-CN" altLang="en-US">
                <a:sym typeface="+mn-ea"/>
              </a:rPr>
              <a:t>方式登录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成功进入应用中心界面，代表登录完成。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4405" y="1657350"/>
            <a:ext cx="7162800" cy="45897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>
                <a:sym typeface="+mn-ea"/>
              </a:rPr>
              <a:t>客户端登录</a:t>
            </a:r>
            <a:endParaRPr kumimoji="1" lang="zh-CN" altLang="en-US"/>
          </a:p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6813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mac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的启动台找到并单击软件图标，然后在软件的界面，输入账号密码后点击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，登录成功后会自动进入应用中心。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325" y="1948815"/>
            <a:ext cx="7158990" cy="4017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05" y="2038350"/>
            <a:ext cx="6348095" cy="4086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735" y="2292350"/>
            <a:ext cx="758698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网站资源访问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零信任登录成功后，就可以访问公司的业务系统了。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访问网站资源：点击应用图标，访问地址会被代填至浏览器，浏览器即对网站发起请求。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客户端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软件类资源：登录零信任客户端后，按照以前的习惯使用即可。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4140" y="2727960"/>
            <a:ext cx="6278245" cy="33794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75" y="3046095"/>
            <a:ext cx="5868035" cy="313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资源申请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207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对于没有权限访问的资源，可以通过申请获得。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申请方式：在应用中心的申请权限界面申请。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如何进入申请权限的界面：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web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版应用中心左下角用户图标，然后点击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申请权限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找到客户端托盘</a:t>
            </a:r>
            <a:r>
              <a:rPr lang="zh-CN" altLang="en-US" dirty="0">
                <a:sym typeface="+mn-ea"/>
              </a:rPr>
              <a:t>，然后点击软件托盘右上角的扩展按钮，然后点击</a:t>
            </a:r>
            <a:r>
              <a:rPr lang="en-US" altLang="zh-CN" dirty="0">
                <a:sym typeface="+mn-ea"/>
              </a:rPr>
              <a:t>&lt;</a:t>
            </a:r>
            <a:r>
              <a:rPr lang="zh-CN" altLang="en-US" dirty="0">
                <a:sym typeface="+mn-ea"/>
              </a:rPr>
              <a:t>应用申请</a:t>
            </a:r>
            <a:r>
              <a:rPr lang="en-US" altLang="zh-CN" dirty="0">
                <a:sym typeface="+mn-ea"/>
              </a:rPr>
              <a:t>&gt;</a:t>
            </a:r>
            <a:r>
              <a:rPr lang="zh-CN" altLang="en-US" dirty="0">
                <a:sym typeface="+mn-ea"/>
              </a:rPr>
              <a:t>即可。</a:t>
            </a:r>
            <a:endParaRPr lang="zh-CN" altLang="en-US" dirty="0">
              <a:sym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8590" y="1191260"/>
            <a:ext cx="8625840" cy="4748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90" y="1191260"/>
            <a:ext cx="8736330" cy="452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资源申请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进入资源申请页面后，找到需要访问的资源，点击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申请权限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并填写申请理由后提交即可。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" y="1785620"/>
            <a:ext cx="11960225" cy="2863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20" y="1577340"/>
            <a:ext cx="6033770" cy="458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4293870" y="2836545"/>
            <a:ext cx="7025640" cy="642620"/>
          </a:xfrm>
        </p:spPr>
        <p:txBody>
          <a:bodyPr/>
          <a:lstStyle/>
          <a:p>
            <a:r>
              <a:rPr lang="en-US" altLang="zh-CN" dirty="0"/>
              <a:t>Windows PC</a:t>
            </a:r>
            <a:r>
              <a:rPr dirty="0"/>
              <a:t>客户端使用说明</a:t>
            </a:r>
            <a:endParaRPr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当访问内网的业务异常时，可以按照以下思路进行处理：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检查电脑网络是否正常，零信任是否已经登录，如已登录，则到应用中心查看是否有这个资源；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0" y="2028190"/>
            <a:ext cx="7601585" cy="40722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55" y="2030730"/>
            <a:ext cx="6040755" cy="40697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0" y="2030730"/>
            <a:ext cx="7503160" cy="406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使用客户端自带的资源诊断功能检查资源是否正常；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0" y="1637030"/>
            <a:ext cx="7752715" cy="4491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5" y="1649095"/>
            <a:ext cx="6928485" cy="4466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38608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收集故障现象截图，以及客户端日志给到信息中心管理员这边。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" y="1736090"/>
            <a:ext cx="4937125" cy="3741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10" y="1644015"/>
            <a:ext cx="4843780" cy="1412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10" y="3168015"/>
            <a:ext cx="4200525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890" y="1644015"/>
            <a:ext cx="6997700" cy="402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dirty="0"/>
              <a:t>安卓</a:t>
            </a:r>
            <a:r>
              <a:rPr lang="en-US" altLang="zh-CN" dirty="0"/>
              <a:t>/</a:t>
            </a:r>
            <a:r>
              <a:rPr dirty="0"/>
              <a:t>鸿蒙客户端使用说明</a:t>
            </a:r>
            <a:endParaRPr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客户端下载安装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26689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安卓鸿蒙客户端下载途径如下：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小米用户通过小米商城搜索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atrust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安装；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algn="l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安卓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鸿蒙用户通过在手机浏览器中输入以下链接                https://www.sangfor.com.cn/support/Software_Download/aTrust.apk进行下载；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algn="just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方式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通过在电脑浏览器输入并打开网址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，然后点击右上角的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下载客户端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，选择移动端，然后使用手机浏览器扫码二维码下载即可（也可以在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端下载后再传到手机端），详见图示。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algn="just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如安装失败，请尝试重新安装，如仍旧失败，请联系管理员处理。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客户端下载安装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4300" y="1240790"/>
            <a:ext cx="8263890" cy="4195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780" y="1747520"/>
            <a:ext cx="8167370" cy="404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用户登录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6813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安装完成后，打开客户端，输入服务器地址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https://x.x.x.x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链接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，然后输入账号密码，点击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，当页面进入应用中心即代表登录完成。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6725" y="1863725"/>
            <a:ext cx="2225675" cy="4031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90" y="1852930"/>
            <a:ext cx="2360295" cy="4053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755" y="1872615"/>
            <a:ext cx="1962785" cy="40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网站资源访问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零信任登录成功后，就可以访问公司的业务系统了。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访问网站资源：点击应用图标，访问地址会被代填至浏览器，浏览器即对网站发起请求。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客户端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软件类资源：登录零信任客户端后，按照以前的习惯使用即可。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215" y="2660650"/>
            <a:ext cx="1764665" cy="369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80" y="2639695"/>
            <a:ext cx="1785620" cy="371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登录</a:t>
            </a:r>
            <a:r>
              <a:rPr kumimoji="1" lang="en-US" altLang="zh-CN"/>
              <a:t>PC</a:t>
            </a:r>
            <a:r>
              <a:rPr kumimoji="1" lang="zh-CN" altLang="en-US"/>
              <a:t>端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5271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用户登录手机客户端后，有一个登录授权界面，在该界面可以使用扫码功能，可以扫码登录电脑端零信任。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操作步骤：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完成手机端登陆，然后在电脑端浏览器输入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zh-CN" altLang="en-US" dirty="0">
                <a:sym typeface="+mn-ea"/>
              </a:rPr>
              <a:t>打开登录界面，并选择</a:t>
            </a:r>
            <a:r>
              <a:rPr lang="en-US" altLang="zh-CN" dirty="0">
                <a:sym typeface="+mn-ea"/>
              </a:rPr>
              <a:t>aTrust APP</a:t>
            </a:r>
            <a:r>
              <a:rPr lang="zh-CN" altLang="en-US" dirty="0">
                <a:sym typeface="+mn-ea"/>
              </a:rPr>
              <a:t>扫码。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330" y="2423795"/>
            <a:ext cx="7691755" cy="38119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登录</a:t>
            </a:r>
            <a:r>
              <a:rPr kumimoji="1" lang="en-US" altLang="zh-CN"/>
              <a:t>PC</a:t>
            </a:r>
            <a:r>
              <a:rPr kumimoji="1" lang="zh-CN" altLang="en-US"/>
              <a:t>端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用户登录手机客户端后，有一个登录授权界面，在该界面可以使用扫码功能，可以扫码登录电脑端零信任。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操作步骤：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在手机客户端登录授权界面，点击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扫码认证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，然后扫描电脑端的二维码并授权后即可登录成功。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7385" y="2423795"/>
            <a:ext cx="1786890" cy="3815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985" y="2423795"/>
            <a:ext cx="1829435" cy="3815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2423795"/>
            <a:ext cx="1877060" cy="3815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755" y="2423795"/>
            <a:ext cx="6271895" cy="378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1044575" y="558165"/>
            <a:ext cx="7745095" cy="43307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Windows</a:t>
            </a:r>
            <a:r>
              <a:rPr kumimoji="1" lang="zh-CN" altLang="en-US"/>
              <a:t>客户端下载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3989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打开浏览器（推荐谷歌、火狐、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IE11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360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安全浏览器），输入网址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以谷歌浏览器为例，此时会提示网站连接非私密（这是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https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类型的网站使用了私有的网站证书导致的，但是对使用不会有其它影响），点开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高级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后，再点击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继续前往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27505" y="2423795"/>
            <a:ext cx="7162165" cy="36360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提供用户名，以及记录是哪个资源访问有问题，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并提供问题现象截图或者是录屏（推荐录屏）。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查看手机客户端是否为在线状态。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0535" y="2085340"/>
            <a:ext cx="2062480" cy="427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我的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网络诊断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，并截图记录相关诊断结果。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" y="2000250"/>
            <a:ext cx="2003425" cy="4174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85" y="2000250"/>
            <a:ext cx="2012950" cy="4174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45" y="1999615"/>
            <a:ext cx="2002155" cy="4175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860" y="2000250"/>
            <a:ext cx="2078355" cy="4174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095" y="2000250"/>
            <a:ext cx="2044065" cy="417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78815" y="1191260"/>
            <a:ext cx="11297920" cy="80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我的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帮助与反馈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，然后开启日志调试，并重复故障现象后，将日志分享给管理员。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4395" y="2000250"/>
            <a:ext cx="2087880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05" y="2005330"/>
            <a:ext cx="2053590" cy="4356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60" y="2000250"/>
            <a:ext cx="2161540" cy="440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dirty="0"/>
              <a:t>苹果</a:t>
            </a:r>
            <a:r>
              <a:rPr lang="en-US" altLang="zh-CN" dirty="0"/>
              <a:t>iOS</a:t>
            </a:r>
            <a:r>
              <a:rPr dirty="0"/>
              <a:t>客户端使用说明</a:t>
            </a:r>
            <a:endParaRPr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fld id="{1567CC8E-A4C6-C842-B7A9-DEA609CDF447}" type="slidenum">
              <a:rPr kumimoji="1" lang="zh-CN" altLang="en-US" smtClean="0"/>
            </a:fld>
            <a:r>
              <a:rPr kumimoji="1" lang="zh-CN" altLang="en-US"/>
              <a:t>页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客户端下载</a:t>
            </a:r>
            <a:endParaRPr kumimoji="1"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6813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iOS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客户端下载途径：在苹果应用商店搜索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atrust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安装即可。</a:t>
            </a:r>
            <a:r>
              <a:rPr lang="zh-CN" altLang="en-US" dirty="0">
                <a:sym typeface="+mn-ea"/>
              </a:rPr>
              <a:t>如安装失败，请尝试重新安装。如仍旧失败，请联系管理员处理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0570" y="1577340"/>
            <a:ext cx="2516505" cy="443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用户登录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6813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安装完成后，打开客户端，输入服务器地址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hlinkClick r:id="rId1" tooltip="" action="ppaction://hlinkfile"/>
              </a:rPr>
              <a:t>https://210.37.29.66:18443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连接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，然后输入账号密码，点击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，当页面进入应用中心即代表登录完成。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1863725"/>
            <a:ext cx="2225675" cy="4031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190" y="1852930"/>
            <a:ext cx="2360295" cy="4053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755" y="1872615"/>
            <a:ext cx="1962785" cy="40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网站资源访问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零信任登录成功后，就可以访问公司的业务系统了。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访问网站资源：点击应用图标，访问地址会被代填至浏览器，浏览器即对网站发起请求。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客户端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软件类资源：登录零信任客户端后，按照以前的习惯使用即可。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8970" y="2646680"/>
            <a:ext cx="1783080" cy="37344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10" y="2646680"/>
            <a:ext cx="1781810" cy="3710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登录</a:t>
            </a:r>
            <a:r>
              <a:rPr kumimoji="1" lang="en-US" altLang="zh-CN"/>
              <a:t>PC</a:t>
            </a:r>
            <a:r>
              <a:rPr kumimoji="1" lang="zh-CN" altLang="en-US"/>
              <a:t>端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用户登录手机客户端后，有一个登录授权界面，在该界面可以使用扫码功能，可以扫码登录电脑端零信任。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操作步骤：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完成手机端登陆，然后在电脑端浏览器输入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https://x.x.x.x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zh-CN" altLang="en-US" dirty="0">
                <a:sym typeface="+mn-ea"/>
              </a:rPr>
              <a:t>打开登录界面，并选择</a:t>
            </a:r>
            <a:r>
              <a:rPr lang="en-US" altLang="zh-CN" dirty="0">
                <a:sym typeface="+mn-ea"/>
              </a:rPr>
              <a:t>aTrust APP</a:t>
            </a:r>
            <a:r>
              <a:rPr lang="zh-CN" altLang="en-US" dirty="0">
                <a:sym typeface="+mn-ea"/>
              </a:rPr>
              <a:t>扫码。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0330" y="2423795"/>
            <a:ext cx="7691755" cy="381190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登录</a:t>
            </a:r>
            <a:r>
              <a:rPr kumimoji="1" lang="en-US" altLang="zh-CN"/>
              <a:t>PC</a:t>
            </a:r>
            <a:r>
              <a:rPr kumimoji="1" lang="zh-CN" altLang="en-US"/>
              <a:t>端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sym typeface="+mn-ea"/>
              </a:rPr>
              <a:t>用户登录手机客户端后，有一个登录授权界面，在该界面可以使用扫码功能，可以扫码登录电脑端零信任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操作步骤：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在手机客户端登录授权界面，点击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扫码认证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，然后扫描电脑端的二维码并授权后即可登录成功。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7385" y="2423795"/>
            <a:ext cx="1786890" cy="3815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985" y="2423795"/>
            <a:ext cx="1829435" cy="3815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2423795"/>
            <a:ext cx="1877060" cy="3815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755" y="2423795"/>
            <a:ext cx="6271895" cy="378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32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提供用户名，以及记录是哪个资源访问有问题，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并提供问题现象截图或者是录屏（推荐录屏）。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查看手机客户端是否为在线状态。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0535" y="2085340"/>
            <a:ext cx="2062480" cy="427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客户端下载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打开页面后，点击右上角的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下载客户端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，选择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Windows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，并点击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立即下载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280" y="1793240"/>
            <a:ext cx="9380855" cy="428561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我的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网络诊断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，并截图记录相关诊断结果。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" y="2000250"/>
            <a:ext cx="2003425" cy="4174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85" y="2000250"/>
            <a:ext cx="2012950" cy="4174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45" y="1999615"/>
            <a:ext cx="2002155" cy="4175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860" y="2000250"/>
            <a:ext cx="2078355" cy="4174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785" y="1999615"/>
            <a:ext cx="2402205" cy="417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故障排查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78815" y="1191260"/>
            <a:ext cx="11297920" cy="80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当在手机端访问资源碰到问题的时候，请按照以下思路收集信息并反馈给管理员：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在手机客户端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我的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界面，点击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帮助与反馈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，然后开启日志调试，并重复故障现象后，将日志分享给管理员。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4395" y="2000250"/>
            <a:ext cx="2087880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05" y="2005330"/>
            <a:ext cx="2053590" cy="4356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30" y="2005330"/>
            <a:ext cx="2517140" cy="435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客户端安装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将安装包下载到电脑后，在浏览器的下载选项中，找到该安装包，并点击安装包。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4575" y="1766570"/>
            <a:ext cx="10739755" cy="35979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客户端安装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5271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在安装界面，点击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立即安装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，等待进度条结束后安装即完成，此时点击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关闭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即可。如安装失败，请尝试重新安装。如仍旧失败，请联系管理员处理。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Windows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系统下的固定安装路径为C:\Program Files (x86)\Sangfor\aTrust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\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，安装路径不可更改。）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070" y="2301875"/>
            <a:ext cx="5067300" cy="2838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25" y="2787015"/>
            <a:ext cx="5057775" cy="2771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64535"/>
            <a:ext cx="504825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用户登录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12102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本文档将以本地账号密码认证为例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，推荐以下两种登录方式：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、从浏览器登录；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、从客户端登录。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web</a:t>
            </a:r>
            <a:r>
              <a:rPr kumimoji="1" lang="zh-CN" altLang="en-US"/>
              <a:t>方式登录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044820" y="1191047"/>
            <a:ext cx="10102361" cy="8089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在浏览器打开网址</a:t>
            </a:r>
            <a:r>
              <a:rPr lang="en-US" altLang="zh-CN" dirty="0">
                <a:sym typeface="+mn-ea"/>
                <a:hlinkClick r:id="rId1" tooltip="" action="ppaction://hlinkfile"/>
              </a:rPr>
              <a:t>https://210.37.29.66:18443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后，输入账号密码，点击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lang="en-US" altLang="zh-CN" b="0" dirty="0"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zh-CN" altLang="en-US" b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版权所有© </a:t>
            </a:r>
            <a:r>
              <a:rPr kumimoji="1" lang="en-US" altLang="zh-CN" dirty="0">
                <a:sym typeface="+mn-ea"/>
              </a:rPr>
              <a:t>2023</a:t>
            </a:r>
            <a:r>
              <a:rPr kumimoji="1" lang="zh-CN" altLang="en-US" dirty="0">
                <a:sym typeface="+mn-ea"/>
              </a:rPr>
              <a:t>深信服科技股份有限公司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8A6BDE7F-0D97-4B1F-9F93-B7C0D2C13FB8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" y="1597660"/>
            <a:ext cx="10015220" cy="47586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9900,&quot;width&quot;:19500}"/>
</p:tagLst>
</file>

<file path=ppt/tags/tag2.xml><?xml version="1.0" encoding="utf-8"?>
<p:tagLst xmlns:p="http://schemas.openxmlformats.org/presentationml/2006/main">
  <p:tag name="KSO_WM_UNIT_PLACING_PICTURE_USER_VIEWPORT" val="{&quot;height&quot;:6607,&quot;width&quot;:13014}"/>
</p:tagLst>
</file>

<file path=ppt/tags/tag3.xml><?xml version="1.0" encoding="utf-8"?>
<p:tagLst xmlns:p="http://schemas.openxmlformats.org/presentationml/2006/main">
  <p:tag name="KSO_WPP_MARK_KEY" val="1e89f289-1c10-4dc9-a1f6-fcb0b99c34e9"/>
  <p:tag name="COMMONDATA" val="eyJoZGlkIjoiYWRiNWUzMjRkOTdmODc0Yzc5ODhmODI4YTgzZDZiZmIifQ==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5066</Words>
  <Application>WPS 演示</Application>
  <PresentationFormat>宽屏</PresentationFormat>
  <Paragraphs>464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Helvetica Neue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深信服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深信服智安全PPT</dc:title>
  <dc:creator>陈信</dc:creator>
  <cp:lastModifiedBy>Lenovo</cp:lastModifiedBy>
  <cp:revision>393</cp:revision>
  <dcterms:created xsi:type="dcterms:W3CDTF">2020-07-19T14:55:00Z</dcterms:created>
  <dcterms:modified xsi:type="dcterms:W3CDTF">2023-04-24T02:30:39Z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3E177D090F9D49B7A0314AC22650D1B3</vt:lpwstr>
  </property>
</Properties>
</file>